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1" r:id="rId4"/>
    <p:sldId id="267" r:id="rId5"/>
    <p:sldId id="265" r:id="rId6"/>
    <p:sldId id="264" r:id="rId7"/>
    <p:sldId id="259" r:id="rId8"/>
    <p:sldId id="260" r:id="rId9"/>
    <p:sldId id="275" r:id="rId10"/>
    <p:sldId id="269" r:id="rId11"/>
    <p:sldId id="268" r:id="rId12"/>
    <p:sldId id="270" r:id="rId13"/>
    <p:sldId id="263" r:id="rId14"/>
    <p:sldId id="273" r:id="rId15"/>
    <p:sldId id="262" r:id="rId16"/>
    <p:sldId id="277" r:id="rId17"/>
    <p:sldId id="274" r:id="rId18"/>
    <p:sldId id="276" r:id="rId19"/>
    <p:sldId id="278" r:id="rId20"/>
    <p:sldId id="272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EC1DA-A16E-5C49-BD4C-BBE84BF8C13C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C33FB-3D3C-AA42-A1C6-55B3A6758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9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moving</a:t>
            </a:r>
            <a:r>
              <a:rPr lang="en-US" baseline="0" dirty="0" smtClean="0"/>
              <a:t> pieces with many interdependencies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16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foot view – Many ORM Mapping classes and domain logic to make state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0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takes a small error</a:t>
            </a:r>
            <a:r>
              <a:rPr lang="en-US" baseline="0" dirty="0" smtClean="0"/>
              <a:t> to cause scale to be a problem even for two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C33FB-3D3C-AA42-A1C6-55B3A67580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ancooper.github.io/Paramore/CommandsCommandDispatcherandProcessor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sdn.microsoft.com/en-us/library/dn589792.asp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bdullin.com/post/event-sourcing-projections/" TargetMode="External"/><Relationship Id="rId3" Type="http://schemas.openxmlformats.org/officeDocument/2006/relationships/hyperlink" Target="http://blog.arkency.com/2015/03/why-use-event-sourcin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goryyoung/m-r" TargetMode="External"/><Relationship Id="rId4" Type="http://schemas.openxmlformats.org/officeDocument/2006/relationships/hyperlink" Target="https://github.com/NEventStore" TargetMode="External"/><Relationship Id="rId5" Type="http://schemas.openxmlformats.org/officeDocument/2006/relationships/hyperlink" Target="https://github.com/d60/Cirqu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af/Documentl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berthold/presentation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DW0QWie21s" TargetMode="External"/><Relationship Id="rId4" Type="http://schemas.openxmlformats.org/officeDocument/2006/relationships/hyperlink" Target="https://www.youtube.com/watch?v=YWHaEJjL8qA" TargetMode="External"/><Relationship Id="rId5" Type="http://schemas.openxmlformats.org/officeDocument/2006/relationships/hyperlink" Target="https://www.youtube.com/watch?v=X_VHWQa1k0k" TargetMode="External"/><Relationship Id="rId6" Type="http://schemas.openxmlformats.org/officeDocument/2006/relationships/hyperlink" Target="https://petabridge.com/blog/the-new-dot-net-stack/#morelink" TargetMode="External"/><Relationship Id="rId7" Type="http://schemas.openxmlformats.org/officeDocument/2006/relationships/hyperlink" Target="https://azure.microsoft.com/en-us/services/service-fabri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nfluent.io/blog/making-sense-of-stream-process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ent_(computing)" TargetMode="External"/><Relationship Id="rId4" Type="http://schemas.openxmlformats.org/officeDocument/2006/relationships/hyperlink" Target="https://en.wikipedia.org/wiki/Event-driven_architectur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oftware_architectu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17414"/>
            <a:ext cx="7766936" cy="1646302"/>
          </a:xfrm>
        </p:spPr>
        <p:txBody>
          <a:bodyPr/>
          <a:lstStyle/>
          <a:p>
            <a:r>
              <a:rPr lang="en-US" dirty="0" smtClean="0"/>
              <a:t>Building Event Driven Cloud </a:t>
            </a:r>
            <a:r>
              <a:rPr lang="en-US" dirty="0" err="1" smtClean="0"/>
              <a:t>Architecutres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233801"/>
            <a:ext cx="7766936" cy="1096899"/>
          </a:xfrm>
        </p:spPr>
        <p:txBody>
          <a:bodyPr/>
          <a:lstStyle/>
          <a:p>
            <a:r>
              <a:rPr lang="en-US" dirty="0" smtClean="0"/>
              <a:t>Learn software techniques to improve scalability in cloud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8" y="4100904"/>
            <a:ext cx="8128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5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Event?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8494"/>
            <a:ext cx="6348768" cy="521185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e·vent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ə</a:t>
            </a:r>
            <a:r>
              <a:rPr lang="en-US" dirty="0" err="1"/>
              <a:t>ˈ</a:t>
            </a:r>
            <a:r>
              <a:rPr lang="en-US" dirty="0" err="1" smtClean="0"/>
              <a:t>vent</a:t>
            </a:r>
            <a:r>
              <a:rPr lang="en-US" dirty="0" smtClean="0"/>
              <a:t>/  -   </a:t>
            </a:r>
            <a:r>
              <a:rPr lang="en-US" i="1" dirty="0" smtClean="0"/>
              <a:t>noun</a:t>
            </a:r>
            <a:endParaRPr lang="en-US" dirty="0"/>
          </a:p>
          <a:p>
            <a:r>
              <a:rPr lang="en-US" dirty="0"/>
              <a:t>a thing that happens, especially one of importance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Immutable – it </a:t>
            </a:r>
            <a:r>
              <a:rPr lang="en-US" dirty="0" err="1" smtClean="0"/>
              <a:t>doesn</a:t>
            </a:r>
            <a:r>
              <a:rPr lang="uk-UA" dirty="0" smtClean="0"/>
              <a:t>’</a:t>
            </a:r>
            <a:r>
              <a:rPr lang="en-US" dirty="0" smtClean="0"/>
              <a:t>t change.  </a:t>
            </a:r>
          </a:p>
          <a:p>
            <a:pPr lvl="1"/>
            <a:r>
              <a:rPr lang="en-US" dirty="0" smtClean="0"/>
              <a:t>If it does it is a new event</a:t>
            </a:r>
          </a:p>
          <a:p>
            <a:r>
              <a:rPr lang="en-US" dirty="0" smtClean="0"/>
              <a:t>If it has an system address - it</a:t>
            </a:r>
            <a:r>
              <a:rPr lang="uk-UA" dirty="0" smtClean="0"/>
              <a:t>’</a:t>
            </a:r>
            <a:r>
              <a:rPr lang="en-US" dirty="0" smtClean="0"/>
              <a:t>s a message</a:t>
            </a:r>
          </a:p>
          <a:p>
            <a:pPr lvl="1"/>
            <a:r>
              <a:rPr lang="en-US" dirty="0" smtClean="0"/>
              <a:t>Think mailbox</a:t>
            </a:r>
          </a:p>
          <a:p>
            <a:r>
              <a:rPr lang="en-US" dirty="0" smtClean="0"/>
              <a:t>Forces you to think of a system in terms of behavior </a:t>
            </a:r>
            <a:br>
              <a:rPr lang="en-US" dirty="0" smtClean="0"/>
            </a:br>
            <a:r>
              <a:rPr lang="en-US" dirty="0" smtClean="0"/>
              <a:t>instead of structural domains</a:t>
            </a:r>
          </a:p>
          <a:p>
            <a:r>
              <a:rPr lang="en-US" dirty="0" smtClean="0"/>
              <a:t>Events are temporal – they happened – 0ms is still a time in the past</a:t>
            </a:r>
          </a:p>
          <a:p>
            <a:pPr lvl="1"/>
            <a:r>
              <a:rPr lang="en-US" dirty="0" smtClean="0"/>
              <a:t>Eventually consistent</a:t>
            </a:r>
          </a:p>
          <a:p>
            <a:pPr lvl="1"/>
            <a:r>
              <a:rPr lang="en-US" dirty="0" smtClean="0"/>
              <a:t>Request / Response – Request is a command and Response is what happened, an Event!</a:t>
            </a:r>
          </a:p>
          <a:p>
            <a:endParaRPr lang="en-US" dirty="0"/>
          </a:p>
          <a:p>
            <a:r>
              <a:rPr lang="en-US" dirty="0" smtClean="0"/>
              <a:t>Lets demonstrate!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02" y="247650"/>
            <a:ext cx="4495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167825"/>
            <a:ext cx="1168378" cy="2310889"/>
            <a:chOff x="2820914" y="2167825"/>
            <a:chExt cx="1168378" cy="231088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093912" y="3138604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90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>
            <a:off x="3811922" y="5496994"/>
            <a:ext cx="1576453" cy="1320255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into</a:t>
            </a:r>
          </a:p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07640" y="361776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5761072" y="5678414"/>
            <a:ext cx="1577789" cy="10219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RabbitMQ</a:t>
            </a:r>
            <a:endParaRPr lang="en-US" dirty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64201" y="1595717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239479"/>
            <a:ext cx="1168378" cy="2177859"/>
            <a:chOff x="2820914" y="2239479"/>
            <a:chExt cx="1168378" cy="217785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165564" y="3138604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Acknowledgements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2179667" y="4438758"/>
            <a:ext cx="1168378" cy="2356735"/>
            <a:chOff x="2820914" y="2144899"/>
            <a:chExt cx="1168378" cy="235673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963795">
              <a:off x="2070987" y="3138601"/>
              <a:ext cx="235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Changed Events</a:t>
              </a:r>
              <a:endParaRPr lang="en-US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8425816" y="426722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595999">
            <a:off x="7723499" y="4674850"/>
            <a:ext cx="1168378" cy="2310889"/>
            <a:chOff x="2820914" y="2167821"/>
            <a:chExt cx="1168378" cy="2310889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1632603">
            <a:off x="6536364" y="3940701"/>
            <a:ext cx="1168378" cy="2310889"/>
            <a:chOff x="2820914" y="2167821"/>
            <a:chExt cx="1168378" cy="2310889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6659223">
            <a:off x="5799929" y="1910380"/>
            <a:ext cx="1168378" cy="2354086"/>
            <a:chOff x="2820914" y="2355476"/>
            <a:chExt cx="1168378" cy="2354086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7075859">
              <a:off x="2356076" y="3369452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6656008">
            <a:off x="7716005" y="2221722"/>
            <a:ext cx="1810604" cy="2310889"/>
            <a:chOff x="2469545" y="2167821"/>
            <a:chExt cx="1810604" cy="2310889"/>
          </a:xfrm>
        </p:grpSpPr>
        <p:cxnSp>
          <p:nvCxnSpPr>
            <p:cNvPr id="43" name="Straight Arrow Connector 42"/>
            <p:cNvCxnSpPr/>
            <p:nvPr/>
          </p:nvCxnSpPr>
          <p:spPr>
            <a:xfrm rot="14943992" flipH="1" flipV="1">
              <a:off x="2580884" y="2516653"/>
              <a:ext cx="1587925" cy="18106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951983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5316586" y="6336267"/>
            <a:ext cx="614322" cy="43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Vertical Scroll 16"/>
          <p:cNvSpPr/>
          <p:nvPr/>
        </p:nvSpPr>
        <p:spPr>
          <a:xfrm>
            <a:off x="2466157" y="5478502"/>
            <a:ext cx="110193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45" y="152400"/>
            <a:ext cx="8060057" cy="62011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9546" y="772510"/>
            <a:ext cx="6798946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9545" y="1776244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29793" y="1150881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545" y="2690642"/>
            <a:ext cx="2664372" cy="1140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Dispatcher/</a:t>
            </a:r>
          </a:p>
          <a:p>
            <a:pPr algn="ctr"/>
            <a:r>
              <a:rPr lang="en-US" dirty="0" smtClean="0"/>
              <a:t>Service Bus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545" y="4251432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Handler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529793" y="2091551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529793" y="3626062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Can 12"/>
          <p:cNvSpPr/>
          <p:nvPr/>
        </p:nvSpPr>
        <p:spPr>
          <a:xfrm>
            <a:off x="3641188" y="4498425"/>
            <a:ext cx="1008993" cy="1277007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5" name="Vertical Scroll 14"/>
          <p:cNvSpPr/>
          <p:nvPr/>
        </p:nvSpPr>
        <p:spPr>
          <a:xfrm>
            <a:off x="625785" y="5478502"/>
            <a:ext cx="110193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Vertical Scroll 15"/>
          <p:cNvSpPr/>
          <p:nvPr/>
        </p:nvSpPr>
        <p:spPr>
          <a:xfrm>
            <a:off x="902576" y="4997663"/>
            <a:ext cx="2560248" cy="930166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Object</a:t>
            </a:r>
          </a:p>
          <a:p>
            <a:pPr algn="ctr"/>
            <a:r>
              <a:rPr lang="en-US" dirty="0" smtClean="0"/>
              <a:t>Aggregate Root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84450" y="4627166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Up Arrow 19"/>
          <p:cNvSpPr/>
          <p:nvPr/>
        </p:nvSpPr>
        <p:spPr>
          <a:xfrm>
            <a:off x="2483319" y="3626062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2" name="Up Arrow 21"/>
          <p:cNvSpPr/>
          <p:nvPr/>
        </p:nvSpPr>
        <p:spPr>
          <a:xfrm>
            <a:off x="2494859" y="4460965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008348" y="4487232"/>
            <a:ext cx="747214" cy="394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03063" y="2996759"/>
            <a:ext cx="2422156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Denormalizers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3017126" y="3045360"/>
            <a:ext cx="747214" cy="3941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98715" y="4380172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9326" y="4290826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19937" y="4154844"/>
            <a:ext cx="181980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DTOs</a:t>
            </a:r>
            <a:endParaRPr lang="en-US" dirty="0"/>
          </a:p>
        </p:txBody>
      </p:sp>
      <p:sp>
        <p:nvSpPr>
          <p:cNvPr id="30" name="Can 29"/>
          <p:cNvSpPr/>
          <p:nvPr/>
        </p:nvSpPr>
        <p:spPr>
          <a:xfrm>
            <a:off x="6089498" y="2358255"/>
            <a:ext cx="1008993" cy="1277007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</a:p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32" name="Down Arrow 31"/>
          <p:cNvSpPr/>
          <p:nvPr/>
        </p:nvSpPr>
        <p:spPr>
          <a:xfrm>
            <a:off x="5552615" y="3460188"/>
            <a:ext cx="384608" cy="7252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3" name="Up Arrow 32"/>
          <p:cNvSpPr/>
          <p:nvPr/>
        </p:nvSpPr>
        <p:spPr>
          <a:xfrm>
            <a:off x="6393948" y="3384957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220429" y="1629101"/>
            <a:ext cx="2664372" cy="493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/ Normal DAL</a:t>
            </a:r>
            <a:endParaRPr lang="en-US" dirty="0"/>
          </a:p>
        </p:txBody>
      </p:sp>
      <p:sp>
        <p:nvSpPr>
          <p:cNvPr id="35" name="Up Arrow 34"/>
          <p:cNvSpPr/>
          <p:nvPr/>
        </p:nvSpPr>
        <p:spPr>
          <a:xfrm>
            <a:off x="3779151" y="1229710"/>
            <a:ext cx="394139" cy="1873468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11</a:t>
            </a:r>
            <a:endParaRPr lang="en-US" dirty="0"/>
          </a:p>
        </p:txBody>
      </p:sp>
      <p:sp>
        <p:nvSpPr>
          <p:cNvPr id="36" name="Up Arrow 35"/>
          <p:cNvSpPr/>
          <p:nvPr/>
        </p:nvSpPr>
        <p:spPr>
          <a:xfrm>
            <a:off x="6393948" y="963343"/>
            <a:ext cx="394139" cy="72521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33751" y="499246"/>
            <a:ext cx="4421020" cy="5982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received by API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Dispatcher executes validation and sends to service bus for execution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Command Handler is executed for command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Domain logic is performed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returned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or Domain Saved to write database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Events sent to dispatcher/service bus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err="1" smtClean="0"/>
              <a:t>Denormalizers</a:t>
            </a:r>
            <a:r>
              <a:rPr lang="en-US" dirty="0" smtClean="0"/>
              <a:t> create read model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Multiple DTO views created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Saved Models to Read DB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Notify UI of changes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 smtClean="0"/>
              <a:t>UI Reads changes from Read DB</a:t>
            </a:r>
          </a:p>
          <a:p>
            <a:pPr marL="342900" indent="-342900" algn="ctr">
              <a:buFont typeface="+mj-lt"/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/>
            </a:pPr>
            <a:endParaRPr lang="en-US" dirty="0" smtClean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Dispatcher /</a:t>
            </a:r>
            <a:br>
              <a:rPr lang="en-US" dirty="0" smtClean="0"/>
            </a:br>
            <a:r>
              <a:rPr lang="en-US" dirty="0" smtClean="0"/>
              <a:t>Command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decoupling of how the command message is handled from the requestor</a:t>
            </a:r>
          </a:p>
          <a:p>
            <a:r>
              <a:rPr lang="en-US" dirty="0" smtClean="0"/>
              <a:t>Registers command handlers for processing of command</a:t>
            </a:r>
          </a:p>
          <a:p>
            <a:r>
              <a:rPr lang="en-US" dirty="0" smtClean="0"/>
              <a:t>Dispatches command requests</a:t>
            </a:r>
          </a:p>
          <a:p>
            <a:r>
              <a:rPr lang="en-US" dirty="0" smtClean="0"/>
              <a:t>Allows for other orthogonal processes such as logging, transactions, command sourcing (save the command message)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iancooper.github.io/Paramore/CommandsCommandDispatcherandProcessor.html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Driven Design (DDD)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28801"/>
            <a:ext cx="8596668" cy="42125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Domain Driven Design is actually not a software pattern</a:t>
            </a:r>
          </a:p>
          <a:p>
            <a:pPr lvl="1"/>
            <a:r>
              <a:rPr lang="en-US" dirty="0" smtClean="0"/>
              <a:t>Focuses on modeling the business</a:t>
            </a:r>
          </a:p>
          <a:p>
            <a:pPr lvl="1"/>
            <a:r>
              <a:rPr lang="en-US" dirty="0" smtClean="0"/>
              <a:t>Processes that include discussions with the business, called Event Storming</a:t>
            </a:r>
          </a:p>
          <a:p>
            <a:pPr lvl="1"/>
            <a:r>
              <a:rPr lang="en-US" dirty="0" smtClean="0"/>
              <a:t>Described in terms of nouns (objects), verbs (functions/actions) and events (results) </a:t>
            </a:r>
          </a:p>
          <a:p>
            <a:pPr lvl="1"/>
            <a:r>
              <a:rPr lang="en-US" dirty="0" smtClean="0"/>
              <a:t>Contains a Ubiquitous Language that is common amongst developers and the business Domain Expert(s)</a:t>
            </a:r>
          </a:p>
          <a:p>
            <a:pPr lvl="1"/>
            <a:r>
              <a:rPr lang="en-US" dirty="0" smtClean="0"/>
              <a:t>Precludes any infrastructure concerns and is highly testable</a:t>
            </a:r>
          </a:p>
          <a:p>
            <a:pPr lvl="1"/>
            <a:r>
              <a:rPr lang="en-US" dirty="0" smtClean="0"/>
              <a:t>Works well with Business/Behavior Driven Development (BDD) where we specify the nouns, verbs, and results before writing the software</a:t>
            </a:r>
          </a:p>
          <a:p>
            <a:r>
              <a:rPr lang="en-US" dirty="0" smtClean="0"/>
              <a:t>DDD-Lite or </a:t>
            </a:r>
            <a:r>
              <a:rPr lang="en-US" smtClean="0"/>
              <a:t>Domain </a:t>
            </a:r>
            <a:r>
              <a:rPr lang="en-US" smtClean="0"/>
              <a:t>Events / Emit Apply </a:t>
            </a:r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Aggregate Root – Produces events from logic which changes domain in a 2-phase commit </a:t>
            </a:r>
          </a:p>
          <a:p>
            <a:pPr lvl="1"/>
            <a:r>
              <a:rPr lang="en-US" dirty="0" smtClean="0"/>
              <a:t>Writes to database either as Domain Objects (ORM) or Events (Event Sourcing)</a:t>
            </a:r>
          </a:p>
          <a:p>
            <a:pPr lvl="1"/>
            <a:r>
              <a:rPr lang="en-US" dirty="0" smtClean="0"/>
              <a:t>Its NOT CRUD, but can be made to model CRUD apps (CRUD = Anemic domain model)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Write-Once Read-Many append-only database of events</a:t>
            </a:r>
          </a:p>
          <a:p>
            <a:r>
              <a:rPr lang="en-US" dirty="0" smtClean="0"/>
              <a:t>Extremely efficient reads and writes</a:t>
            </a:r>
          </a:p>
          <a:p>
            <a:r>
              <a:rPr lang="en-US" dirty="0" smtClean="0"/>
              <a:t>Full audit trail</a:t>
            </a:r>
          </a:p>
          <a:p>
            <a:r>
              <a:rPr lang="en-US" dirty="0" smtClean="0"/>
              <a:t>State is a first level derivation of events</a:t>
            </a:r>
          </a:p>
          <a:p>
            <a:r>
              <a:rPr lang="en-US" dirty="0" smtClean="0"/>
              <a:t>Avoids the impedance mismatch of domain to database (ORM Hell)</a:t>
            </a:r>
          </a:p>
          <a:p>
            <a:r>
              <a:rPr lang="en-US" dirty="0" smtClean="0"/>
              <a:t>Makes it easy to change out the backing store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msdn.microsoft.com/en-us/library/dn589792.aspx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/ </a:t>
            </a:r>
            <a:r>
              <a:rPr lang="en-US" dirty="0" err="1" smtClean="0"/>
              <a:t>Denormalizer</a:t>
            </a:r>
            <a:r>
              <a:rPr lang="en-US" dirty="0" smtClean="0"/>
              <a:t> /</a:t>
            </a:r>
            <a:br>
              <a:rPr lang="en-US" dirty="0" smtClean="0"/>
            </a:br>
            <a:r>
              <a:rPr lang="en-US" dirty="0" smtClean="0"/>
              <a:t>Materialized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Builds the current state from a stream of events</a:t>
            </a:r>
          </a:p>
          <a:p>
            <a:r>
              <a:rPr lang="en-US" dirty="0" smtClean="0"/>
              <a:t>Allows building our read model in multiple forms for performance</a:t>
            </a:r>
          </a:p>
          <a:p>
            <a:r>
              <a:rPr lang="en-US" dirty="0" smtClean="0"/>
              <a:t>Think NoSQL for detail screens and SQL for Ad-hoc list queries</a:t>
            </a:r>
          </a:p>
          <a:p>
            <a:r>
              <a:rPr lang="en-US" dirty="0" smtClean="0"/>
              <a:t>Its OK to duplicate data. Index in SQL are duplicates.  These are indexed views of data.</a:t>
            </a:r>
          </a:p>
          <a:p>
            <a:r>
              <a:rPr lang="en-US" dirty="0" err="1" smtClean="0"/>
              <a:t>Denormalizers</a:t>
            </a:r>
            <a:r>
              <a:rPr lang="en-US" dirty="0" smtClean="0"/>
              <a:t> can be distributed to remote nodes for global reads using Rabbit MQ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://abdullin.com/post/event-sourcing-projections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http://blog.arkency.com/2015/03/why-use-event-sourcing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/>
          <p:cNvSpPr/>
          <p:nvPr/>
        </p:nvSpPr>
        <p:spPr>
          <a:xfrm>
            <a:off x="3811922" y="5496994"/>
            <a:ext cx="1576453" cy="1320255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into</a:t>
            </a:r>
          </a:p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 List Application – Big bad message</a:t>
            </a:r>
            <a:br>
              <a:rPr lang="en-US" dirty="0" smtClean="0"/>
            </a:br>
            <a:r>
              <a:rPr lang="en-US" dirty="0" smtClean="0"/>
              <a:t>Anti-Pattern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5855" y="4118536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</a:t>
            </a:r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67952" y="1577788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07640" y="361776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Folded Corner 10"/>
          <p:cNvSpPr/>
          <p:nvPr/>
        </p:nvSpPr>
        <p:spPr>
          <a:xfrm>
            <a:off x="5761072" y="5678414"/>
            <a:ext cx="1577789" cy="10219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RabbitMQ</a:t>
            </a:r>
            <a:endParaRPr lang="en-US" dirty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364435" y="2070846"/>
            <a:ext cx="1203517" cy="207981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963795">
            <a:off x="1929150" y="278309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Requests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064201" y="1595717"/>
            <a:ext cx="2420471" cy="9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AngularJS app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820914" y="2239479"/>
            <a:ext cx="1168378" cy="2177859"/>
            <a:chOff x="2820914" y="2239479"/>
            <a:chExt cx="1168378" cy="217785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7963795">
              <a:off x="2165564" y="3138604"/>
              <a:ext cx="2167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Acknowledgements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2179667" y="4438758"/>
            <a:ext cx="1168378" cy="2356735"/>
            <a:chOff x="2820914" y="2144899"/>
            <a:chExt cx="1168378" cy="235673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7963795">
              <a:off x="2070987" y="3138601"/>
              <a:ext cx="2356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Changed Events</a:t>
              </a:r>
              <a:endParaRPr lang="en-US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8425816" y="4267227"/>
            <a:ext cx="125505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SignalR</a:t>
            </a:r>
            <a:endParaRPr lang="en-US" dirty="0" smtClean="0"/>
          </a:p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 rot="1595999">
            <a:off x="7723499" y="4674850"/>
            <a:ext cx="1168378" cy="2310889"/>
            <a:chOff x="2820914" y="2167821"/>
            <a:chExt cx="1168378" cy="2310889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1632603">
            <a:off x="6536364" y="3940701"/>
            <a:ext cx="1168378" cy="2310889"/>
            <a:chOff x="2820914" y="2167821"/>
            <a:chExt cx="1168378" cy="2310889"/>
          </a:xfrm>
        </p:grpSpPr>
        <p:cxnSp>
          <p:nvCxnSpPr>
            <p:cNvPr id="37" name="Straight Arrow Connector 36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7963795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6659223">
            <a:off x="5799929" y="1910380"/>
            <a:ext cx="1168378" cy="2354086"/>
            <a:chOff x="2820914" y="2355476"/>
            <a:chExt cx="1168378" cy="2354086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820914" y="2355476"/>
              <a:ext cx="1168378" cy="206186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7075859">
              <a:off x="2356076" y="3369452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6656008">
            <a:off x="7716005" y="2221722"/>
            <a:ext cx="1810604" cy="2310889"/>
            <a:chOff x="2469545" y="2167821"/>
            <a:chExt cx="1810604" cy="2310889"/>
          </a:xfrm>
        </p:grpSpPr>
        <p:cxnSp>
          <p:nvCxnSpPr>
            <p:cNvPr id="43" name="Straight Arrow Connector 42"/>
            <p:cNvCxnSpPr/>
            <p:nvPr/>
          </p:nvCxnSpPr>
          <p:spPr>
            <a:xfrm rot="14943992" flipH="1" flipV="1">
              <a:off x="2580884" y="2516653"/>
              <a:ext cx="1587925" cy="181060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7951983">
              <a:off x="2093911" y="3138600"/>
              <a:ext cx="231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Changed View Model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5316586" y="6336267"/>
            <a:ext cx="614322" cy="43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75667" y="3751362"/>
            <a:ext cx="2891112" cy="1410374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595713">
            <a:off x="3565192" y="3790077"/>
            <a:ext cx="3374642" cy="369332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wrap="none" rtlCol="0">
            <a:spAutoFit/>
          </a:bodyPr>
          <a:lstStyle/>
          <a:p>
            <a:r>
              <a:rPr lang="en-US" dirty="0" smtClean="0"/>
              <a:t>This view model could be huge</a:t>
            </a:r>
          </a:p>
        </p:txBody>
      </p:sp>
    </p:spTree>
    <p:extLst>
      <p:ext uri="{BB962C8B-B14F-4D97-AF65-F5344CB8AC3E}">
        <p14:creationId xmlns:p14="http://schemas.microsoft.com/office/powerpoint/2010/main" val="11475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 / Projects /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github.com/haf/Documently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github.com/gregoryyoung/m-r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github.com/NEventStore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github.com/d60/Cirqus</a:t>
            </a:r>
            <a:r>
              <a:rPr lang="en-US" dirty="0" smtClean="0"/>
              <a:t> - if you use a framework look here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0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Berthold : That guy that talks too much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 15 years of development experience developing </a:t>
            </a:r>
            <a:r>
              <a:rPr lang="en-US" dirty="0" smtClean="0"/>
              <a:t>software </a:t>
            </a:r>
            <a:r>
              <a:rPr lang="en-US" dirty="0"/>
              <a:t>and </a:t>
            </a:r>
            <a:r>
              <a:rPr lang="en-US" dirty="0" err="1" smtClean="0"/>
              <a:t>DevOps</a:t>
            </a:r>
            <a:r>
              <a:rPr lang="en-US" dirty="0" smtClean="0"/>
              <a:t>/network </a:t>
            </a:r>
            <a:r>
              <a:rPr lang="en-US" dirty="0"/>
              <a:t>administration</a:t>
            </a:r>
          </a:p>
          <a:p>
            <a:r>
              <a:rPr lang="en-US" dirty="0"/>
              <a:t>10 years of business development in a manufacturing setting</a:t>
            </a:r>
          </a:p>
          <a:p>
            <a:r>
              <a:rPr lang="en-US" dirty="0"/>
              <a:t>6 years of development as software consultant</a:t>
            </a:r>
          </a:p>
          <a:p>
            <a:r>
              <a:rPr lang="en-US" dirty="0"/>
              <a:t>Private pilot</a:t>
            </a:r>
          </a:p>
          <a:p>
            <a:r>
              <a:rPr lang="en-US" dirty="0" smtClean="0"/>
              <a:t>2 years with the awesome </a:t>
            </a:r>
            <a:r>
              <a:rPr lang="en-US" dirty="0"/>
              <a:t>Product Development Team for </a:t>
            </a:r>
            <a:r>
              <a:rPr lang="en-US" dirty="0" smtClean="0"/>
              <a:t>Baxter Technology</a:t>
            </a:r>
          </a:p>
          <a:p>
            <a:r>
              <a:rPr lang="en-US" dirty="0" smtClean="0"/>
              <a:t>Enjoys software architecture, simplifying software design and practical performance in applications</a:t>
            </a:r>
            <a:endParaRPr lang="en-US" dirty="0"/>
          </a:p>
          <a:p>
            <a:r>
              <a:rPr lang="en-US" dirty="0" smtClean="0">
                <a:hlinkClick r:id="rId2"/>
              </a:rPr>
              <a:t>http://github.com/cberthold/presentations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141"/>
            <a:ext cx="8596668" cy="4553221"/>
          </a:xfrm>
        </p:spPr>
        <p:txBody>
          <a:bodyPr/>
          <a:lstStyle/>
          <a:p>
            <a:r>
              <a:rPr lang="en-US" dirty="0" smtClean="0"/>
              <a:t>Micro services</a:t>
            </a:r>
          </a:p>
          <a:p>
            <a:pPr lvl="1"/>
            <a:r>
              <a:rPr lang="en-US" dirty="0" smtClean="0"/>
              <a:t>Scaling across smaller domains</a:t>
            </a:r>
          </a:p>
          <a:p>
            <a:r>
              <a:rPr lang="en-US" dirty="0" smtClean="0"/>
              <a:t>Functional Programming</a:t>
            </a:r>
          </a:p>
          <a:p>
            <a:pPr lvl="1"/>
            <a:r>
              <a:rPr lang="en-US" dirty="0" smtClean="0"/>
              <a:t>Left Fold Over Previous History</a:t>
            </a:r>
          </a:p>
          <a:p>
            <a:r>
              <a:rPr lang="en-US" dirty="0" smtClean="0"/>
              <a:t>Flux / React</a:t>
            </a:r>
          </a:p>
          <a:p>
            <a:pPr lvl="1"/>
            <a:r>
              <a:rPr lang="en-US" dirty="0" smtClean="0"/>
              <a:t>Event driven / event sourced system</a:t>
            </a:r>
          </a:p>
          <a:p>
            <a:r>
              <a:rPr lang="en-US" dirty="0" smtClean="0"/>
              <a:t>Actor / Model - </a:t>
            </a:r>
            <a:r>
              <a:rPr lang="en-US" dirty="0" err="1" smtClean="0"/>
              <a:t>Akka.NET</a:t>
            </a:r>
            <a:endParaRPr lang="en-US" dirty="0" smtClean="0"/>
          </a:p>
          <a:p>
            <a:pPr lvl="1"/>
            <a:r>
              <a:rPr lang="en-US" dirty="0" smtClean="0"/>
              <a:t>Event driven processing / event sourcing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6777"/>
            <a:ext cx="8596668" cy="4714586"/>
          </a:xfrm>
        </p:spPr>
        <p:txBody>
          <a:bodyPr/>
          <a:lstStyle/>
          <a:p>
            <a:r>
              <a:rPr lang="en-US" dirty="0" smtClean="0"/>
              <a:t>Making Sense of Stream Processing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://www.confluent.io/blog/making-sense-of-stream-processing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Event Sourcing / DDD – Greg Young (one of the founders of CQRS)</a:t>
            </a:r>
            <a:br>
              <a:rPr lang="en-US" dirty="0" smtClean="0"/>
            </a:b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www.youtube.com/watch?v=LDW0QWie21s</a:t>
            </a:r>
            <a:endParaRPr lang="en-US" dirty="0" smtClean="0"/>
          </a:p>
          <a:p>
            <a:r>
              <a:rPr lang="en-US" dirty="0" smtClean="0"/>
              <a:t>Architectural Simplicity Through Events – </a:t>
            </a:r>
            <a:r>
              <a:rPr lang="en-US" dirty="0"/>
              <a:t>Russ Miles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www.youtube.com/watch?v=YWHaEJjL8qA</a:t>
            </a:r>
            <a:endParaRPr lang="en-US" dirty="0" smtClean="0"/>
          </a:p>
          <a:p>
            <a:r>
              <a:rPr lang="en-US" dirty="0" smtClean="0"/>
              <a:t>Eventually Consistent Distributed Systems Stephan </a:t>
            </a:r>
            <a:r>
              <a:rPr lang="en-US" dirty="0" err="1" smtClean="0"/>
              <a:t>Kutko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www.youtube.com/watch?v=X_VHWQa1k0k</a:t>
            </a:r>
            <a:endParaRPr lang="en-US" dirty="0" smtClean="0"/>
          </a:p>
          <a:p>
            <a:r>
              <a:rPr lang="en-US" dirty="0" smtClean="0"/>
              <a:t>The future of </a:t>
            </a:r>
            <a:r>
              <a:rPr lang="en-US" dirty="0" err="1" smtClean="0"/>
              <a:t>.Net</a:t>
            </a:r>
            <a:r>
              <a:rPr lang="en-US" dirty="0" smtClean="0"/>
              <a:t> – Actor Model systems</a:t>
            </a:r>
            <a:br>
              <a:rPr lang="en-US" dirty="0" smtClean="0"/>
            </a:b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://petabridge.com/blog/the-new-dot-net-stack/#</a:t>
            </a:r>
            <a:r>
              <a:rPr lang="en-US" dirty="0" smtClean="0">
                <a:hlinkClick r:id="rId6"/>
              </a:rPr>
              <a:t>morelink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7"/>
              </a:rPr>
              <a:t>https://azure.microsoft.com/en-us/services/service-fabric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applications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Events made simple</a:t>
            </a:r>
          </a:p>
          <a:p>
            <a:r>
              <a:rPr lang="en-US" dirty="0" smtClean="0"/>
              <a:t>Events in the cloud</a:t>
            </a:r>
            <a:endParaRPr lang="en-US" dirty="0"/>
          </a:p>
          <a:p>
            <a:r>
              <a:rPr lang="en-US" dirty="0" smtClean="0"/>
              <a:t>Demo Event-Driven </a:t>
            </a:r>
            <a:r>
              <a:rPr lang="en-US" dirty="0" err="1" smtClean="0"/>
              <a:t>Todo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the Big </a:t>
            </a:r>
            <a:r>
              <a:rPr lang="en-US" dirty="0"/>
              <a:t>B</a:t>
            </a:r>
            <a:r>
              <a:rPr lang="en-US" dirty="0" smtClean="0"/>
              <a:t>all of Mud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8675" y="1178068"/>
            <a:ext cx="7329488" cy="51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N-Tier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12" y="1649412"/>
            <a:ext cx="721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0" y="0"/>
            <a:ext cx="47154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535" y="0"/>
            <a:ext cx="4611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Vertical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5796"/>
            <a:ext cx="6928811" cy="4945150"/>
          </a:xfrm>
        </p:spPr>
        <p:txBody>
          <a:bodyPr/>
          <a:lstStyle/>
          <a:p>
            <a:pPr marL="0" indent="-400050"/>
            <a:r>
              <a:rPr lang="en-US" dirty="0" smtClean="0"/>
              <a:t>Adding </a:t>
            </a:r>
            <a:r>
              <a:rPr lang="en-US" dirty="0"/>
              <a:t>resources to a single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More processors (quantity of processes) or faster processors (reduce latency)</a:t>
            </a:r>
          </a:p>
          <a:p>
            <a:pPr lvl="1"/>
            <a:r>
              <a:rPr lang="en-US" dirty="0" smtClean="0"/>
              <a:t>More hard drives (more storage and I/O), faster drives (reduce latency)</a:t>
            </a:r>
          </a:p>
          <a:p>
            <a:pPr lvl="1"/>
            <a:r>
              <a:rPr lang="en-US" dirty="0" smtClean="0"/>
              <a:t>More memory (more storage) or faster memory (reduce latency)</a:t>
            </a:r>
          </a:p>
          <a:p>
            <a:pPr lvl="1"/>
            <a:r>
              <a:rPr lang="en-US" dirty="0" smtClean="0"/>
              <a:t>Faster/More Network Cards (more network capacity and/or reduce latency)</a:t>
            </a:r>
          </a:p>
          <a:p>
            <a:pPr lvl="1"/>
            <a:r>
              <a:rPr lang="en-US" dirty="0" smtClean="0"/>
              <a:t>Database Software Versions (SQL Web, Standard, Enterprise)</a:t>
            </a:r>
          </a:p>
          <a:p>
            <a:r>
              <a:rPr lang="en-US" dirty="0" smtClean="0"/>
              <a:t>Side effects</a:t>
            </a:r>
          </a:p>
          <a:p>
            <a:pPr lvl="1"/>
            <a:r>
              <a:rPr lang="en-US" dirty="0" smtClean="0"/>
              <a:t>Costs go up exponentially towards upper limits of scale</a:t>
            </a:r>
          </a:p>
          <a:p>
            <a:pPr lvl="1"/>
            <a:r>
              <a:rPr lang="en-US" dirty="0" smtClean="0"/>
              <a:t>Complexity remains relatively constant</a:t>
            </a:r>
          </a:p>
          <a:p>
            <a:pPr lvl="1"/>
            <a:r>
              <a:rPr lang="en-US" dirty="0" smtClean="0"/>
              <a:t>Once limits are hit no further growth can be attained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451004"/>
            <a:ext cx="3704814" cy="52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Cloud: Horizontal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89593"/>
          </a:xfrm>
        </p:spPr>
        <p:txBody>
          <a:bodyPr>
            <a:normAutofit/>
          </a:bodyPr>
          <a:lstStyle/>
          <a:p>
            <a:pPr marL="0" indent="-400050"/>
            <a:r>
              <a:rPr lang="en-US" dirty="0" smtClean="0"/>
              <a:t>Horizontal Scaling</a:t>
            </a:r>
            <a:endParaRPr lang="en-US" dirty="0"/>
          </a:p>
          <a:p>
            <a:pPr lvl="1"/>
            <a:r>
              <a:rPr lang="en-US" dirty="0" smtClean="0"/>
              <a:t>Distribute the load using load balancers</a:t>
            </a:r>
          </a:p>
          <a:p>
            <a:pPr lvl="1"/>
            <a:r>
              <a:rPr lang="en-US" dirty="0"/>
              <a:t>Adding more nodes to the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Shard – break the load into pieces</a:t>
            </a:r>
          </a:p>
          <a:p>
            <a:r>
              <a:rPr lang="en-US" dirty="0" smtClean="0"/>
              <a:t>Side effects</a:t>
            </a:r>
          </a:p>
          <a:p>
            <a:pPr lvl="1"/>
            <a:r>
              <a:rPr lang="en-US" dirty="0" smtClean="0"/>
              <a:t>Cost of many pieces of commodity hardware can actually cost less and allow more scale over faster, more expensive hardware</a:t>
            </a:r>
          </a:p>
          <a:p>
            <a:pPr lvl="1"/>
            <a:r>
              <a:rPr lang="en-US" dirty="0" smtClean="0"/>
              <a:t>Costs can be maintained based on load – scaling in and out</a:t>
            </a:r>
          </a:p>
          <a:p>
            <a:pPr lvl="1"/>
            <a:r>
              <a:rPr lang="en-US" dirty="0" smtClean="0"/>
              <a:t>Overall costs will be rather constant as scale increases</a:t>
            </a:r>
          </a:p>
          <a:p>
            <a:pPr lvl="1"/>
            <a:r>
              <a:rPr lang="en-US" dirty="0" smtClean="0"/>
              <a:t>Complexity goes up with each section of system that is scaled</a:t>
            </a:r>
          </a:p>
          <a:p>
            <a:pPr lvl="1"/>
            <a:r>
              <a:rPr lang="en-US" dirty="0" smtClean="0"/>
              <a:t>Development time tends to go up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Event-driven architecture</a:t>
            </a:r>
            <a:r>
              <a:rPr lang="en-US" dirty="0"/>
              <a:t> (</a:t>
            </a:r>
            <a:r>
              <a:rPr lang="en-US" b="1" dirty="0"/>
              <a:t>EDA</a:t>
            </a:r>
            <a:r>
              <a:rPr lang="en-US" dirty="0"/>
              <a:t>), also known as </a:t>
            </a:r>
            <a:r>
              <a:rPr lang="en-US" b="1" dirty="0"/>
              <a:t>Message-driven architecture</a:t>
            </a:r>
            <a:r>
              <a:rPr lang="en-US" dirty="0"/>
              <a:t>, is a </a:t>
            </a:r>
            <a:r>
              <a:rPr lang="en-US" dirty="0">
                <a:hlinkClick r:id="rId2" tooltip="Software architecture"/>
              </a:rPr>
              <a:t>software architecture</a:t>
            </a:r>
            <a:r>
              <a:rPr lang="en-US" dirty="0"/>
              <a:t> pattern promoting the production, detection, consumption of, and reaction to </a:t>
            </a:r>
            <a:r>
              <a:rPr lang="en-US" dirty="0">
                <a:hlinkClick r:id="rId3" tooltip="Event (computing)"/>
              </a:rPr>
              <a:t>events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en.wikipedia.org/wiki/Event-driven_architecture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do we build a </a:t>
            </a:r>
            <a:r>
              <a:rPr lang="en-US" b="1" i="1" dirty="0" smtClean="0"/>
              <a:t>pattern</a:t>
            </a:r>
            <a:r>
              <a:rPr lang="en-US" dirty="0" smtClean="0"/>
              <a:t> out of an architecture?</a:t>
            </a:r>
          </a:p>
          <a:p>
            <a:r>
              <a:rPr lang="en-US" dirty="0" smtClean="0"/>
              <a:t>Patterns suggest repeatable process and no two event driven architectures are created equal</a:t>
            </a:r>
          </a:p>
          <a:p>
            <a:r>
              <a:rPr lang="en-US" dirty="0" smtClean="0"/>
              <a:t>Some systems ingest invents at a high rate and some expel events at a high rate.  Some generate very few events and are mostly read.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32992</TotalTime>
  <Words>930</Words>
  <Application>Microsoft Macintosh PowerPoint</Application>
  <PresentationFormat>Widescreen</PresentationFormat>
  <Paragraphs>217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Trebuchet MS</vt:lpstr>
      <vt:lpstr>Wingdings 3</vt:lpstr>
      <vt:lpstr>Arial</vt:lpstr>
      <vt:lpstr>Facet</vt:lpstr>
      <vt:lpstr>Building Event Driven Cloud Architecutres</vt:lpstr>
      <vt:lpstr>Chris Berthold : That guy that talks too much</vt:lpstr>
      <vt:lpstr>Talk about it</vt:lpstr>
      <vt:lpstr>Enter the Big Ball of Mud</vt:lpstr>
      <vt:lpstr>Traditional N-Tier Architecture</vt:lpstr>
      <vt:lpstr>PowerPoint Presentation</vt:lpstr>
      <vt:lpstr>Cloud: Vertical Scaling</vt:lpstr>
      <vt:lpstr>Cloud: Horizontal Scaling</vt:lpstr>
      <vt:lpstr>Event Driven Architecture</vt:lpstr>
      <vt:lpstr>What is an Event?</vt:lpstr>
      <vt:lpstr>Typical Todo List Application</vt:lpstr>
      <vt:lpstr>Todo List Application</vt:lpstr>
      <vt:lpstr>Todo List Application</vt:lpstr>
      <vt:lpstr>Command Dispatcher / Command Processor</vt:lpstr>
      <vt:lpstr>Domain Driven Design (DDD)</vt:lpstr>
      <vt:lpstr>Event Sourcing</vt:lpstr>
      <vt:lpstr>Projections / Denormalizer / Materialized View</vt:lpstr>
      <vt:lpstr>Todo List Application – Big bad message Anti-Pattern</vt:lpstr>
      <vt:lpstr>Frameworks / Projects / Examples</vt:lpstr>
      <vt:lpstr>Related Topics</vt:lpstr>
      <vt:lpstr>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Scalability: Building Cloud Software</dc:title>
  <dc:creator>Chris Berthold</dc:creator>
  <cp:lastModifiedBy>Chris Berthold</cp:lastModifiedBy>
  <cp:revision>50</cp:revision>
  <dcterms:created xsi:type="dcterms:W3CDTF">2016-02-04T01:33:29Z</dcterms:created>
  <dcterms:modified xsi:type="dcterms:W3CDTF">2016-04-28T02:27:38Z</dcterms:modified>
</cp:coreProperties>
</file>